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jpg>
</file>

<file path=ppt/media/image12.png>
</file>

<file path=ppt/media/image13.jpg>
</file>

<file path=ppt/media/image14.jpg>
</file>

<file path=ppt/media/image15.jpg>
</file>

<file path=ppt/media/image16.jpg>
</file>

<file path=ppt/media/image17.jpg>
</file>

<file path=ppt/media/image18.jpg>
</file>

<file path=ppt/media/image2.png>
</file>

<file path=ppt/media/image20.jpg>
</file>

<file path=ppt/media/image21.jpg>
</file>

<file path=ppt/media/image23.jpg>
</file>

<file path=ppt/media/image24.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f21fc6e2a7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f21fc6e2a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f21fc6e2a7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f21fc6e2a7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f21fc6e2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f21fc6e2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f21fc6e2a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f21fc6e2a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f21fc6e2a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f21fc6e2a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f21fc6e2a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f21fc6e2a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f21fc6e2a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f21fc6e2a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f21fc6e2a7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f21fc6e2a7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f424edc6c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f424edc6c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f424edc6c7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f424edc6c7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100e26c2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100e26c2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100e26c21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100e26c21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100e26c21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100e26c21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drive.google.com/file/d/1djonfZLso9_H83-_Fv95VFKnFfQp0BDG/view?usp=share_lin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jpg"/><Relationship Id="rId4" Type="http://schemas.openxmlformats.org/officeDocument/2006/relationships/hyperlink" Target="https://www.duracell.com/wp-content/uploads/2021/06/CR2016CH_110mAh-CS.pdf" TargetMode="External"/><Relationship Id="rId11" Type="http://schemas.openxmlformats.org/officeDocument/2006/relationships/image" Target="../media/image7.png"/><Relationship Id="rId10" Type="http://schemas.openxmlformats.org/officeDocument/2006/relationships/image" Target="../media/image8.png"/><Relationship Id="rId12" Type="http://schemas.openxmlformats.org/officeDocument/2006/relationships/image" Target="../media/image6.png"/><Relationship Id="rId9" Type="http://schemas.openxmlformats.org/officeDocument/2006/relationships/image" Target="../media/image15.jp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jpg"/><Relationship Id="rId4" Type="http://schemas.openxmlformats.org/officeDocument/2006/relationships/image" Target="../media/image17.jpg"/><Relationship Id="rId11" Type="http://schemas.openxmlformats.org/officeDocument/2006/relationships/image" Target="../media/image8.png"/><Relationship Id="rId10" Type="http://schemas.openxmlformats.org/officeDocument/2006/relationships/image" Target="../media/image24.jpg"/><Relationship Id="rId12" Type="http://schemas.openxmlformats.org/officeDocument/2006/relationships/image" Target="../media/image7.png"/><Relationship Id="rId9" Type="http://schemas.openxmlformats.org/officeDocument/2006/relationships/image" Target="../media/image5.png"/><Relationship Id="rId5" Type="http://schemas.openxmlformats.org/officeDocument/2006/relationships/image" Target="../media/image20.jpg"/><Relationship Id="rId6" Type="http://schemas.openxmlformats.org/officeDocument/2006/relationships/image" Target="../media/image4.png"/><Relationship Id="rId7" Type="http://schemas.openxmlformats.org/officeDocument/2006/relationships/image" Target="../media/image2.png"/><Relationship Id="rId8"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jpg"/><Relationship Id="rId4" Type="http://schemas.openxmlformats.org/officeDocument/2006/relationships/image" Target="../media/image13.jpg"/><Relationship Id="rId5" Type="http://schemas.openxmlformats.org/officeDocument/2006/relationships/image" Target="../media/image2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1.jpg"/><Relationship Id="rId4" Type="http://schemas.openxmlformats.org/officeDocument/2006/relationships/image" Target="../media/image1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3.jpg"/><Relationship Id="rId4" Type="http://schemas.openxmlformats.org/officeDocument/2006/relationships/image" Target="../media/image24.jpg"/><Relationship Id="rId5"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65580" y="750100"/>
            <a:ext cx="49263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Joy</a:t>
            </a:r>
            <a:endParaRPr/>
          </a:p>
        </p:txBody>
      </p:sp>
      <p:sp>
        <p:nvSpPr>
          <p:cNvPr id="55" name="Google Shape;55;p13"/>
          <p:cNvSpPr txBox="1"/>
          <p:nvPr>
            <p:ph idx="1" type="subTitle"/>
          </p:nvPr>
        </p:nvSpPr>
        <p:spPr>
          <a:xfrm>
            <a:off x="265575" y="2839650"/>
            <a:ext cx="49263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Manual de uso y técnico</a:t>
            </a:r>
            <a:endParaRPr/>
          </a:p>
        </p:txBody>
      </p:sp>
      <p:pic>
        <p:nvPicPr>
          <p:cNvPr id="56" name="Google Shape;56;p13"/>
          <p:cNvPicPr preferRelativeResize="0"/>
          <p:nvPr/>
        </p:nvPicPr>
        <p:blipFill>
          <a:blip r:embed="rId3">
            <a:alphaModFix/>
          </a:blip>
          <a:stretch>
            <a:fillRect/>
          </a:stretch>
        </p:blipFill>
        <p:spPr>
          <a:xfrm>
            <a:off x="5286363" y="0"/>
            <a:ext cx="3857625"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Precauciones de uso</a:t>
            </a:r>
            <a:endParaRPr/>
          </a:p>
        </p:txBody>
      </p:sp>
      <p:sp>
        <p:nvSpPr>
          <p:cNvPr id="167" name="Google Shape;167;p22"/>
          <p:cNvSpPr txBox="1"/>
          <p:nvPr>
            <p:ph idx="1" type="body"/>
          </p:nvPr>
        </p:nvSpPr>
        <p:spPr>
          <a:xfrm>
            <a:off x="311700" y="1152475"/>
            <a:ext cx="8520600" cy="37707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La obra de plástico reciclado “Joy” es </a:t>
            </a:r>
            <a:r>
              <a:rPr b="1" lang="en"/>
              <a:t>delicada</a:t>
            </a:r>
            <a:r>
              <a:rPr lang="en"/>
              <a:t>. Si se ejerce mucha presión a la figura de plástico se puede llegar a deformar o romper la figura. Evita manipularla de forma innecesaria.</a:t>
            </a:r>
            <a:endParaRPr/>
          </a:p>
          <a:p>
            <a:pPr indent="-342900" lvl="0" marL="457200" rtl="0" algn="l">
              <a:spcBef>
                <a:spcPts val="0"/>
              </a:spcBef>
              <a:spcAft>
                <a:spcPts val="0"/>
              </a:spcAft>
              <a:buSzPts val="1800"/>
              <a:buChar char="●"/>
            </a:pPr>
            <a:r>
              <a:rPr lang="en"/>
              <a:t>La obra puede ser manipulada directamente con las manos.</a:t>
            </a:r>
            <a:endParaRPr/>
          </a:p>
          <a:p>
            <a:pPr indent="-342900" lvl="0" marL="457200" rtl="0" algn="l">
              <a:spcBef>
                <a:spcPts val="0"/>
              </a:spcBef>
              <a:spcAft>
                <a:spcPts val="0"/>
              </a:spcAft>
              <a:buSzPts val="1800"/>
              <a:buChar char="●"/>
            </a:pPr>
            <a:r>
              <a:rPr lang="en"/>
              <a:t>El tubo de acrílico es suficientemente resistente para ser manipulado con seguridad, pero </a:t>
            </a:r>
            <a:r>
              <a:rPr b="1" lang="en"/>
              <a:t>se debe evitar movimientos bruscos</a:t>
            </a:r>
            <a:r>
              <a:rPr lang="en"/>
              <a:t> para no dañar los componentes electrónicos que se encuentran dentro de ella.</a:t>
            </a:r>
            <a:endParaRPr/>
          </a:p>
          <a:p>
            <a:pPr indent="-342900" lvl="0" marL="457200" rtl="0" algn="l">
              <a:spcBef>
                <a:spcPts val="0"/>
              </a:spcBef>
              <a:spcAft>
                <a:spcPts val="0"/>
              </a:spcAft>
              <a:buSzPts val="1800"/>
              <a:buChar char="●"/>
            </a:pPr>
            <a:r>
              <a:rPr lang="en"/>
              <a:t>El plástico PET tiene una tolerancia entre los -40°C hasta los 60°C. Mayores temperaturas deformará el plástico de la escultura.</a:t>
            </a:r>
            <a:endParaRPr/>
          </a:p>
          <a:p>
            <a:pPr indent="-342900" lvl="0" marL="457200" rtl="0" algn="l">
              <a:spcBef>
                <a:spcPts val="0"/>
              </a:spcBef>
              <a:spcAft>
                <a:spcPts val="0"/>
              </a:spcAft>
              <a:buSzPts val="1800"/>
              <a:buChar char="●"/>
            </a:pPr>
            <a:r>
              <a:rPr lang="en"/>
              <a:t>La escultura de plástico se puede limpiar con un paño húmedo.</a:t>
            </a:r>
            <a:endParaRPr/>
          </a:p>
          <a:p>
            <a:pPr indent="-342900" lvl="0" marL="457200" rtl="0" algn="l">
              <a:spcBef>
                <a:spcPts val="0"/>
              </a:spcBef>
              <a:spcAft>
                <a:spcPts val="0"/>
              </a:spcAft>
              <a:buSzPts val="1800"/>
              <a:buChar char="●"/>
            </a:pPr>
            <a:r>
              <a:rPr lang="en"/>
              <a:t>No mojar cables ni componentes eléctricos. Estos se pueden limpiar suavemente con una brocha o con aire comprimido.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Ficha técnica</a:t>
            </a:r>
            <a:endParaRPr/>
          </a:p>
        </p:txBody>
      </p:sp>
      <p:sp>
        <p:nvSpPr>
          <p:cNvPr id="173" name="Google Shape;173;p2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92500"/>
          </a:bodyPr>
          <a:lstStyle/>
          <a:p>
            <a:pPr indent="0" lvl="0" marL="0" rtl="0" algn="ctr">
              <a:spcBef>
                <a:spcPts val="0"/>
              </a:spcBef>
              <a:spcAft>
                <a:spcPts val="0"/>
              </a:spcAft>
              <a:buNone/>
            </a:pPr>
            <a:r>
              <a:rPr lang="en"/>
              <a:t>Funcionamiento del circuito eléctrico del sensor de pulso</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4"/>
          <p:cNvPicPr preferRelativeResize="0"/>
          <p:nvPr/>
        </p:nvPicPr>
        <p:blipFill>
          <a:blip r:embed="rId3">
            <a:alphaModFix/>
          </a:blip>
          <a:stretch>
            <a:fillRect/>
          </a:stretch>
        </p:blipFill>
        <p:spPr>
          <a:xfrm>
            <a:off x="4118400" y="0"/>
            <a:ext cx="4465398" cy="5143501"/>
          </a:xfrm>
          <a:prstGeom prst="rect">
            <a:avLst/>
          </a:prstGeom>
          <a:noFill/>
          <a:ln>
            <a:noFill/>
          </a:ln>
        </p:spPr>
      </p:pic>
      <p:sp>
        <p:nvSpPr>
          <p:cNvPr id="179" name="Google Shape;179;p24"/>
          <p:cNvSpPr txBox="1"/>
          <p:nvPr>
            <p:ph idx="1" type="body"/>
          </p:nvPr>
        </p:nvSpPr>
        <p:spPr>
          <a:xfrm>
            <a:off x="311700" y="974125"/>
            <a:ext cx="3688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Los siguientes gráficos tienen el propósito de mostrar las conexiones del </a:t>
            </a:r>
            <a:r>
              <a:rPr lang="en"/>
              <a:t>circuito</a:t>
            </a:r>
            <a:r>
              <a:rPr lang="en"/>
              <a:t> eléctrico de la obra “Joy” con el fin de entregar </a:t>
            </a:r>
            <a:r>
              <a:rPr lang="en"/>
              <a:t>al </a:t>
            </a:r>
            <a:r>
              <a:rPr b="1" lang="en"/>
              <a:t>personal</a:t>
            </a:r>
            <a:r>
              <a:rPr b="1" lang="en"/>
              <a:t> técnico</a:t>
            </a:r>
            <a:r>
              <a:rPr lang="en"/>
              <a:t> las herramientas necesarias para reparar o modificar el circuito.</a:t>
            </a:r>
            <a:endParaRPr/>
          </a:p>
        </p:txBody>
      </p:sp>
      <p:sp>
        <p:nvSpPr>
          <p:cNvPr id="180" name="Google Shape;180;p24"/>
          <p:cNvSpPr/>
          <p:nvPr/>
        </p:nvSpPr>
        <p:spPr>
          <a:xfrm>
            <a:off x="7761075" y="410425"/>
            <a:ext cx="1047900" cy="563700"/>
          </a:xfrm>
          <a:prstGeom prst="wedgeRectCallout">
            <a:avLst>
              <a:gd fmla="val -12182" name="adj1"/>
              <a:gd fmla="val 7343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Sensor de pulso</a:t>
            </a:r>
            <a:endParaRPr/>
          </a:p>
        </p:txBody>
      </p:sp>
      <p:sp>
        <p:nvSpPr>
          <p:cNvPr id="181" name="Google Shape;18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Ficha técnica</a:t>
            </a:r>
            <a:endParaRPr/>
          </a:p>
        </p:txBody>
      </p:sp>
      <p:sp>
        <p:nvSpPr>
          <p:cNvPr id="182" name="Google Shape;182;p24"/>
          <p:cNvSpPr/>
          <p:nvPr/>
        </p:nvSpPr>
        <p:spPr>
          <a:xfrm>
            <a:off x="6475175" y="3290400"/>
            <a:ext cx="1153800" cy="563700"/>
          </a:xfrm>
          <a:prstGeom prst="wedgeRectCallout">
            <a:avLst>
              <a:gd fmla="val -21871" name="adj1"/>
              <a:gd fmla="val -96869"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Controlador ESP32</a:t>
            </a:r>
            <a:endParaRPr/>
          </a:p>
        </p:txBody>
      </p:sp>
      <p:sp>
        <p:nvSpPr>
          <p:cNvPr id="183" name="Google Shape;183;p24"/>
          <p:cNvSpPr/>
          <p:nvPr/>
        </p:nvSpPr>
        <p:spPr>
          <a:xfrm>
            <a:off x="4387850" y="2841225"/>
            <a:ext cx="1153800" cy="563700"/>
          </a:xfrm>
          <a:prstGeom prst="wedgeRectCallout">
            <a:avLst>
              <a:gd fmla="val 35491" name="adj1"/>
              <a:gd fmla="val -84367"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Luces LED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25"/>
          <p:cNvPicPr preferRelativeResize="0"/>
          <p:nvPr/>
        </p:nvPicPr>
        <p:blipFill>
          <a:blip r:embed="rId3">
            <a:alphaModFix/>
          </a:blip>
          <a:stretch>
            <a:fillRect/>
          </a:stretch>
        </p:blipFill>
        <p:spPr>
          <a:xfrm>
            <a:off x="1370210" y="0"/>
            <a:ext cx="6403579"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26"/>
          <p:cNvPicPr preferRelativeResize="0"/>
          <p:nvPr/>
        </p:nvPicPr>
        <p:blipFill>
          <a:blip r:embed="rId3">
            <a:alphaModFix/>
          </a:blip>
          <a:stretch>
            <a:fillRect/>
          </a:stretch>
        </p:blipFill>
        <p:spPr>
          <a:xfrm>
            <a:off x="1173972" y="0"/>
            <a:ext cx="6796058"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Descripción de la obra</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La obra Joy consiste en una instalación conformada por una escultura del mismo nombre hecha de plástico PET reciclado cuyo interior contiene luces led, una de blanco en la cabeza y otra roja en el pecho, emulando la conciencia y el latido de un corazón respectivamente. </a:t>
            </a:r>
            <a:endParaRPr/>
          </a:p>
          <a:p>
            <a:pPr indent="0" lvl="0" marL="0" rtl="0" algn="just">
              <a:spcBef>
                <a:spcPts val="1200"/>
              </a:spcBef>
              <a:spcAft>
                <a:spcPts val="0"/>
              </a:spcAft>
              <a:buNone/>
            </a:pPr>
            <a:r>
              <a:rPr lang="en"/>
              <a:t>La escultura fue construida con una impresora 3D y con tecnología de construcción Fused Deposition Modeling/Modelado por Deposición Fundida (FMD).</a:t>
            </a:r>
            <a:endParaRPr/>
          </a:p>
          <a:p>
            <a:pPr indent="0" lvl="0" marL="0" rtl="0" algn="just">
              <a:spcBef>
                <a:spcPts val="1200"/>
              </a:spcBef>
              <a:spcAft>
                <a:spcPts val="1200"/>
              </a:spcAft>
              <a:buNone/>
            </a:pPr>
            <a:r>
              <a:rPr lang="en"/>
              <a:t>Para mejorar la </a:t>
            </a:r>
            <a:r>
              <a:rPr lang="en"/>
              <a:t>inmersión, la obra es acompañada por el sonido de</a:t>
            </a:r>
            <a:r>
              <a:rPr lang="en"/>
              <a:t> un corazón palpitando.</a:t>
            </a:r>
            <a:endParaRPr sz="1200">
              <a:solidFill>
                <a:schemeClr val="dk1"/>
              </a:solidFill>
              <a:highlight>
                <a:srgbClr val="FFFFFF"/>
              </a:highlight>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¿Cómo usar?</a:t>
            </a:r>
            <a:endParaRPr/>
          </a:p>
        </p:txBody>
      </p:sp>
      <p:sp>
        <p:nvSpPr>
          <p:cNvPr id="68" name="Google Shape;68;p15"/>
          <p:cNvSpPr txBox="1"/>
          <p:nvPr>
            <p:ph idx="1" type="body"/>
          </p:nvPr>
        </p:nvSpPr>
        <p:spPr>
          <a:xfrm>
            <a:off x="311700" y="1152475"/>
            <a:ext cx="8520600" cy="37212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en"/>
              <a:t>E</a:t>
            </a:r>
            <a:r>
              <a:rPr lang="en"/>
              <a:t>l circuito de la obra tiene dos modalidades de uso:</a:t>
            </a:r>
            <a:endParaRPr/>
          </a:p>
          <a:p>
            <a:pPr indent="0" lvl="0" marL="0" rtl="0" algn="just">
              <a:spcBef>
                <a:spcPts val="1200"/>
              </a:spcBef>
              <a:spcAft>
                <a:spcPts val="0"/>
              </a:spcAft>
              <a:buNone/>
            </a:pPr>
            <a:r>
              <a:rPr b="1" lang="en" u="sng"/>
              <a:t>Automático</a:t>
            </a:r>
            <a:r>
              <a:rPr lang="en"/>
              <a:t>: Se activan las luces led rojas y blancas que se encuentran al interior de la obra Joy de forma manual. Estas funcionarán hasta que se desactiven. Presionar más de una vez el botón de una de las luces cambiará la velocidad en la que estos parpadean. Esta modalidad funciona con </a:t>
            </a:r>
            <a:r>
              <a:rPr lang="en" u="sng">
                <a:solidFill>
                  <a:schemeClr val="hlink"/>
                </a:solidFill>
                <a:hlinkClick r:id="rId3"/>
              </a:rPr>
              <a:t>pilas eléctricas no recargables de litio tipo botón</a:t>
            </a:r>
            <a:r>
              <a:rPr lang="en">
                <a:solidFill>
                  <a:srgbClr val="FF0000"/>
                </a:solidFill>
                <a:highlight>
                  <a:schemeClr val="lt1"/>
                </a:highlight>
              </a:rPr>
              <a:t> </a:t>
            </a:r>
            <a:r>
              <a:rPr lang="en"/>
              <a:t>y</a:t>
            </a:r>
            <a:r>
              <a:rPr lang="en"/>
              <a:t> </a:t>
            </a:r>
            <a:r>
              <a:rPr b="1" lang="en"/>
              <a:t>es independiente de la batería solar</a:t>
            </a:r>
            <a:r>
              <a:rPr lang="en"/>
              <a:t> incluída en la obra.</a:t>
            </a:r>
            <a:endParaRPr>
              <a:solidFill>
                <a:srgbClr val="FF0000"/>
              </a:solidFill>
            </a:endParaRPr>
          </a:p>
          <a:p>
            <a:pPr indent="0" lvl="0" marL="0" rtl="0" algn="just">
              <a:spcBef>
                <a:spcPts val="1200"/>
              </a:spcBef>
              <a:spcAft>
                <a:spcPts val="1200"/>
              </a:spcAft>
              <a:buNone/>
            </a:pPr>
            <a:r>
              <a:rPr b="1" lang="en" u="sng"/>
              <a:t>Interactivo</a:t>
            </a:r>
            <a:r>
              <a:rPr lang="en"/>
              <a:t>: Las luces led rojas al interior de Joy se activan cuando una persona hace presión en el sensor de pulso de la obra y se desactivan cuando se deja de presionar el sensor. Esta modalidad es </a:t>
            </a:r>
            <a:r>
              <a:rPr b="1" lang="en"/>
              <a:t>dependiente de la batería solar</a:t>
            </a:r>
            <a:r>
              <a:rPr lang="en"/>
              <a:t> conectada a la obra.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 obra</a:t>
            </a:r>
            <a:endParaRPr/>
          </a:p>
        </p:txBody>
      </p:sp>
      <p:sp>
        <p:nvSpPr>
          <p:cNvPr id="74" name="Google Shape;74;p16"/>
          <p:cNvSpPr txBox="1"/>
          <p:nvPr>
            <p:ph idx="1" type="body"/>
          </p:nvPr>
        </p:nvSpPr>
        <p:spPr>
          <a:xfrm>
            <a:off x="311700" y="1017725"/>
            <a:ext cx="4719900" cy="34164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SzPts val="1800"/>
              <a:buAutoNum type="arabicPeriod"/>
            </a:pPr>
            <a:r>
              <a:rPr lang="en"/>
              <a:t>Figura de plástico PET reciclado.</a:t>
            </a:r>
            <a:endParaRPr/>
          </a:p>
          <a:p>
            <a:pPr indent="-342900" lvl="0" marL="457200" rtl="0" algn="l">
              <a:lnSpc>
                <a:spcPct val="200000"/>
              </a:lnSpc>
              <a:spcBef>
                <a:spcPts val="0"/>
              </a:spcBef>
              <a:spcAft>
                <a:spcPts val="0"/>
              </a:spcAft>
              <a:buSzPts val="1800"/>
              <a:buAutoNum type="arabicPeriod"/>
            </a:pPr>
            <a:r>
              <a:rPr lang="en"/>
              <a:t>Base de madera con tubo de acrílico.</a:t>
            </a:r>
            <a:endParaRPr/>
          </a:p>
          <a:p>
            <a:pPr indent="-342900" lvl="0" marL="457200" rtl="0" algn="l">
              <a:lnSpc>
                <a:spcPct val="200000"/>
              </a:lnSpc>
              <a:spcBef>
                <a:spcPts val="0"/>
              </a:spcBef>
              <a:spcAft>
                <a:spcPts val="0"/>
              </a:spcAft>
              <a:buSzPts val="1800"/>
              <a:buAutoNum type="arabicPeriod"/>
            </a:pPr>
            <a:r>
              <a:rPr lang="en"/>
              <a:t>Batería con panel solar. (Duración  de más de 2 días con carga completa)</a:t>
            </a:r>
            <a:endParaRPr/>
          </a:p>
        </p:txBody>
      </p:sp>
      <p:pic>
        <p:nvPicPr>
          <p:cNvPr id="75" name="Google Shape;75;p16"/>
          <p:cNvPicPr preferRelativeResize="0"/>
          <p:nvPr/>
        </p:nvPicPr>
        <p:blipFill rotWithShape="1">
          <a:blip r:embed="rId3">
            <a:alphaModFix/>
          </a:blip>
          <a:srcRect b="0" l="0" r="0" t="4580"/>
          <a:stretch/>
        </p:blipFill>
        <p:spPr>
          <a:xfrm>
            <a:off x="5111800" y="0"/>
            <a:ext cx="4032201" cy="5143501"/>
          </a:xfrm>
          <a:prstGeom prst="rect">
            <a:avLst/>
          </a:prstGeom>
          <a:noFill/>
          <a:ln>
            <a:noFill/>
          </a:ln>
        </p:spPr>
      </p:pic>
      <p:pic>
        <p:nvPicPr>
          <p:cNvPr id="76" name="Google Shape;76;p16"/>
          <p:cNvPicPr preferRelativeResize="0"/>
          <p:nvPr/>
        </p:nvPicPr>
        <p:blipFill>
          <a:blip r:embed="rId4">
            <a:alphaModFix/>
          </a:blip>
          <a:stretch>
            <a:fillRect/>
          </a:stretch>
        </p:blipFill>
        <p:spPr>
          <a:xfrm>
            <a:off x="7086200" y="1571275"/>
            <a:ext cx="362550" cy="362550"/>
          </a:xfrm>
          <a:prstGeom prst="rect">
            <a:avLst/>
          </a:prstGeom>
          <a:noFill/>
          <a:ln>
            <a:noFill/>
          </a:ln>
        </p:spPr>
      </p:pic>
      <p:pic>
        <p:nvPicPr>
          <p:cNvPr id="77" name="Google Shape;77;p16"/>
          <p:cNvPicPr preferRelativeResize="0"/>
          <p:nvPr/>
        </p:nvPicPr>
        <p:blipFill>
          <a:blip r:embed="rId5">
            <a:alphaModFix/>
          </a:blip>
          <a:stretch>
            <a:fillRect/>
          </a:stretch>
        </p:blipFill>
        <p:spPr>
          <a:xfrm>
            <a:off x="6544175" y="4320050"/>
            <a:ext cx="362550" cy="362550"/>
          </a:xfrm>
          <a:prstGeom prst="rect">
            <a:avLst/>
          </a:prstGeom>
          <a:noFill/>
          <a:ln>
            <a:noFill/>
          </a:ln>
        </p:spPr>
      </p:pic>
      <p:pic>
        <p:nvPicPr>
          <p:cNvPr id="78" name="Google Shape;78;p16"/>
          <p:cNvPicPr preferRelativeResize="0"/>
          <p:nvPr/>
        </p:nvPicPr>
        <p:blipFill>
          <a:blip r:embed="rId6">
            <a:alphaModFix/>
          </a:blip>
          <a:stretch>
            <a:fillRect/>
          </a:stretch>
        </p:blipFill>
        <p:spPr>
          <a:xfrm>
            <a:off x="7448750" y="4527650"/>
            <a:ext cx="362550" cy="362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7"/>
          <p:cNvPicPr preferRelativeResize="0"/>
          <p:nvPr/>
        </p:nvPicPr>
        <p:blipFill rotWithShape="1">
          <a:blip r:embed="rId3">
            <a:alphaModFix/>
          </a:blip>
          <a:srcRect b="19866" l="0" r="0" t="11531"/>
          <a:stretch/>
        </p:blipFill>
        <p:spPr>
          <a:xfrm flipH="1">
            <a:off x="5768550" y="0"/>
            <a:ext cx="3375449" cy="5143501"/>
          </a:xfrm>
          <a:prstGeom prst="rect">
            <a:avLst/>
          </a:prstGeom>
          <a:noFill/>
          <a:ln>
            <a:noFill/>
          </a:ln>
        </p:spPr>
      </p:pic>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 interior de la figura</a:t>
            </a:r>
            <a:endParaRPr/>
          </a:p>
        </p:txBody>
      </p:sp>
      <p:sp>
        <p:nvSpPr>
          <p:cNvPr id="85" name="Google Shape;85;p17"/>
          <p:cNvSpPr txBox="1"/>
          <p:nvPr>
            <p:ph idx="1" type="body"/>
          </p:nvPr>
        </p:nvSpPr>
        <p:spPr>
          <a:xfrm>
            <a:off x="311700" y="1017725"/>
            <a:ext cx="4455000" cy="3676500"/>
          </a:xfrm>
          <a:prstGeom prst="rect">
            <a:avLst/>
          </a:prstGeom>
        </p:spPr>
        <p:txBody>
          <a:bodyPr anchorCtr="0" anchor="t" bIns="91425" lIns="91425" spcFirstLastPara="1" rIns="91425" wrap="square" tIns="91425">
            <a:normAutofit fontScale="85000" lnSpcReduction="20000"/>
          </a:bodyPr>
          <a:lstStyle/>
          <a:p>
            <a:pPr indent="-325755" lvl="0" marL="457200" rtl="0" algn="l">
              <a:lnSpc>
                <a:spcPct val="150000"/>
              </a:lnSpc>
              <a:spcBef>
                <a:spcPts val="0"/>
              </a:spcBef>
              <a:spcAft>
                <a:spcPts val="0"/>
              </a:spcAft>
              <a:buSzPct val="100000"/>
              <a:buAutoNum type="arabicPeriod"/>
            </a:pPr>
            <a:r>
              <a:rPr lang="en"/>
              <a:t>Luz led blanca activable con botón (cableado al tubo de acrílico).</a:t>
            </a:r>
            <a:endParaRPr/>
          </a:p>
          <a:p>
            <a:pPr indent="-325755" lvl="0" marL="457200" rtl="0" algn="l">
              <a:lnSpc>
                <a:spcPct val="150000"/>
              </a:lnSpc>
              <a:spcBef>
                <a:spcPts val="0"/>
              </a:spcBef>
              <a:spcAft>
                <a:spcPts val="0"/>
              </a:spcAft>
              <a:buSzPct val="100000"/>
              <a:buAutoNum type="arabicPeriod"/>
            </a:pPr>
            <a:r>
              <a:rPr lang="en"/>
              <a:t>Luz led roja activable con botón </a:t>
            </a:r>
            <a:r>
              <a:rPr lang="en"/>
              <a:t>(cableado al tubo de acrílico).</a:t>
            </a:r>
            <a:endParaRPr/>
          </a:p>
          <a:p>
            <a:pPr indent="-325755" lvl="0" marL="457200" rtl="0" algn="l">
              <a:lnSpc>
                <a:spcPct val="150000"/>
              </a:lnSpc>
              <a:spcBef>
                <a:spcPts val="0"/>
              </a:spcBef>
              <a:spcAft>
                <a:spcPts val="0"/>
              </a:spcAft>
              <a:buSzPct val="100000"/>
              <a:buAutoNum type="arabicPeriod"/>
            </a:pPr>
            <a:r>
              <a:rPr lang="en"/>
              <a:t>Luces led rojas activables con pulso.</a:t>
            </a:r>
            <a:endParaRPr/>
          </a:p>
          <a:p>
            <a:pPr indent="-325755" lvl="0" marL="457200" rtl="0" algn="l">
              <a:lnSpc>
                <a:spcPct val="150000"/>
              </a:lnSpc>
              <a:spcBef>
                <a:spcPts val="0"/>
              </a:spcBef>
              <a:spcAft>
                <a:spcPts val="0"/>
              </a:spcAft>
              <a:buSzPct val="100000"/>
              <a:buAutoNum type="arabicPeriod"/>
            </a:pPr>
            <a:r>
              <a:rPr lang="en"/>
              <a:t>Tubo de acrílico</a:t>
            </a:r>
            <a:endParaRPr/>
          </a:p>
          <a:p>
            <a:pPr indent="-325755" lvl="0" marL="457200" rtl="0" algn="l">
              <a:lnSpc>
                <a:spcPct val="150000"/>
              </a:lnSpc>
              <a:spcBef>
                <a:spcPts val="0"/>
              </a:spcBef>
              <a:spcAft>
                <a:spcPts val="0"/>
              </a:spcAft>
              <a:buSzPct val="100000"/>
              <a:buAutoNum type="arabicPeriod"/>
            </a:pPr>
            <a:r>
              <a:rPr lang="en"/>
              <a:t>Botón de luz</a:t>
            </a:r>
            <a:endParaRPr/>
          </a:p>
          <a:p>
            <a:pPr indent="-325755" lvl="0" marL="457200" rtl="0" algn="l">
              <a:lnSpc>
                <a:spcPct val="150000"/>
              </a:lnSpc>
              <a:spcBef>
                <a:spcPts val="0"/>
              </a:spcBef>
              <a:spcAft>
                <a:spcPts val="0"/>
              </a:spcAft>
              <a:buSzPct val="100000"/>
              <a:buAutoNum type="arabicPeriod"/>
            </a:pPr>
            <a:r>
              <a:rPr lang="en"/>
              <a:t>Luz led (+35 horas de uso continuo)</a:t>
            </a:r>
            <a:endParaRPr/>
          </a:p>
          <a:p>
            <a:pPr indent="-325755" lvl="0" marL="457200" rtl="0" algn="l">
              <a:lnSpc>
                <a:spcPct val="150000"/>
              </a:lnSpc>
              <a:spcBef>
                <a:spcPts val="0"/>
              </a:spcBef>
              <a:spcAft>
                <a:spcPts val="0"/>
              </a:spcAft>
              <a:buSzPct val="100000"/>
              <a:buAutoNum type="arabicPeriod"/>
            </a:pPr>
            <a:r>
              <a:rPr lang="en"/>
              <a:t>Compartimiento de pilas				 de litio tipo botón/moneda 				(</a:t>
            </a:r>
            <a:r>
              <a:rPr lang="en" u="sng">
                <a:solidFill>
                  <a:schemeClr val="hlink"/>
                </a:solidFill>
                <a:hlinkClick r:id="rId4"/>
              </a:rPr>
              <a:t>revisar especificaciones</a:t>
            </a:r>
            <a:r>
              <a:rPr lang="en"/>
              <a:t>)</a:t>
            </a:r>
            <a:endParaRPr/>
          </a:p>
        </p:txBody>
      </p:sp>
      <p:pic>
        <p:nvPicPr>
          <p:cNvPr id="86" name="Google Shape;86;p17"/>
          <p:cNvPicPr preferRelativeResize="0"/>
          <p:nvPr/>
        </p:nvPicPr>
        <p:blipFill>
          <a:blip r:embed="rId5">
            <a:alphaModFix/>
          </a:blip>
          <a:stretch>
            <a:fillRect/>
          </a:stretch>
        </p:blipFill>
        <p:spPr>
          <a:xfrm>
            <a:off x="6791400" y="779475"/>
            <a:ext cx="362550" cy="362550"/>
          </a:xfrm>
          <a:prstGeom prst="rect">
            <a:avLst/>
          </a:prstGeom>
          <a:noFill/>
          <a:ln>
            <a:noFill/>
          </a:ln>
        </p:spPr>
      </p:pic>
      <p:pic>
        <p:nvPicPr>
          <p:cNvPr id="87" name="Google Shape;87;p17"/>
          <p:cNvPicPr preferRelativeResize="0"/>
          <p:nvPr/>
        </p:nvPicPr>
        <p:blipFill>
          <a:blip r:embed="rId6">
            <a:alphaModFix/>
          </a:blip>
          <a:stretch>
            <a:fillRect/>
          </a:stretch>
        </p:blipFill>
        <p:spPr>
          <a:xfrm>
            <a:off x="6428850" y="4232975"/>
            <a:ext cx="362550" cy="362550"/>
          </a:xfrm>
          <a:prstGeom prst="rect">
            <a:avLst/>
          </a:prstGeom>
          <a:noFill/>
          <a:ln>
            <a:noFill/>
          </a:ln>
        </p:spPr>
      </p:pic>
      <p:pic>
        <p:nvPicPr>
          <p:cNvPr id="88" name="Google Shape;88;p17"/>
          <p:cNvPicPr preferRelativeResize="0"/>
          <p:nvPr/>
        </p:nvPicPr>
        <p:blipFill>
          <a:blip r:embed="rId7">
            <a:alphaModFix/>
          </a:blip>
          <a:stretch>
            <a:fillRect/>
          </a:stretch>
        </p:blipFill>
        <p:spPr>
          <a:xfrm>
            <a:off x="8025375" y="4331600"/>
            <a:ext cx="362550" cy="362550"/>
          </a:xfrm>
          <a:prstGeom prst="rect">
            <a:avLst/>
          </a:prstGeom>
          <a:noFill/>
          <a:ln>
            <a:noFill/>
          </a:ln>
        </p:spPr>
      </p:pic>
      <p:pic>
        <p:nvPicPr>
          <p:cNvPr id="89" name="Google Shape;89;p17"/>
          <p:cNvPicPr preferRelativeResize="0"/>
          <p:nvPr/>
        </p:nvPicPr>
        <p:blipFill>
          <a:blip r:embed="rId8">
            <a:alphaModFix/>
          </a:blip>
          <a:stretch>
            <a:fillRect/>
          </a:stretch>
        </p:blipFill>
        <p:spPr>
          <a:xfrm>
            <a:off x="7418050" y="1903200"/>
            <a:ext cx="362550" cy="362550"/>
          </a:xfrm>
          <a:prstGeom prst="rect">
            <a:avLst/>
          </a:prstGeom>
          <a:noFill/>
          <a:ln>
            <a:noFill/>
          </a:ln>
        </p:spPr>
      </p:pic>
      <p:pic>
        <p:nvPicPr>
          <p:cNvPr id="90" name="Google Shape;90;p17"/>
          <p:cNvPicPr preferRelativeResize="0"/>
          <p:nvPr/>
        </p:nvPicPr>
        <p:blipFill rotWithShape="1">
          <a:blip r:embed="rId9">
            <a:alphaModFix/>
          </a:blip>
          <a:srcRect b="22288" l="16387" r="12270" t="36836"/>
          <a:stretch/>
        </p:blipFill>
        <p:spPr>
          <a:xfrm>
            <a:off x="3934750" y="3545924"/>
            <a:ext cx="1949100" cy="1492800"/>
          </a:xfrm>
          <a:prstGeom prst="roundRect">
            <a:avLst>
              <a:gd fmla="val 50000" name="adj"/>
            </a:avLst>
          </a:prstGeom>
          <a:noFill/>
          <a:ln>
            <a:noFill/>
          </a:ln>
        </p:spPr>
      </p:pic>
      <p:cxnSp>
        <p:nvCxnSpPr>
          <p:cNvPr id="91" name="Google Shape;91;p17"/>
          <p:cNvCxnSpPr>
            <a:stCxn id="90" idx="3"/>
            <a:endCxn id="87" idx="1"/>
          </p:cNvCxnSpPr>
          <p:nvPr/>
        </p:nvCxnSpPr>
        <p:spPr>
          <a:xfrm>
            <a:off x="5883850" y="4292324"/>
            <a:ext cx="545100" cy="121800"/>
          </a:xfrm>
          <a:prstGeom prst="straightConnector1">
            <a:avLst/>
          </a:prstGeom>
          <a:noFill/>
          <a:ln cap="flat" cmpd="sng" w="38100">
            <a:solidFill>
              <a:srgbClr val="9900FF"/>
            </a:solidFill>
            <a:prstDash val="solid"/>
            <a:round/>
            <a:headEnd len="med" w="med" type="triangle"/>
            <a:tailEnd len="med" w="med" type="none"/>
          </a:ln>
        </p:spPr>
      </p:cxnSp>
      <p:pic>
        <p:nvPicPr>
          <p:cNvPr id="92" name="Google Shape;92;p17"/>
          <p:cNvPicPr preferRelativeResize="0"/>
          <p:nvPr/>
        </p:nvPicPr>
        <p:blipFill>
          <a:blip r:embed="rId10">
            <a:alphaModFix/>
          </a:blip>
          <a:stretch>
            <a:fillRect/>
          </a:stretch>
        </p:blipFill>
        <p:spPr>
          <a:xfrm>
            <a:off x="5337600" y="3853725"/>
            <a:ext cx="362550" cy="362550"/>
          </a:xfrm>
          <a:prstGeom prst="rect">
            <a:avLst/>
          </a:prstGeom>
          <a:noFill/>
          <a:ln>
            <a:noFill/>
          </a:ln>
        </p:spPr>
      </p:pic>
      <p:pic>
        <p:nvPicPr>
          <p:cNvPr id="93" name="Google Shape;93;p17"/>
          <p:cNvPicPr preferRelativeResize="0"/>
          <p:nvPr/>
        </p:nvPicPr>
        <p:blipFill>
          <a:blip r:embed="rId11">
            <a:alphaModFix/>
          </a:blip>
          <a:stretch>
            <a:fillRect/>
          </a:stretch>
        </p:blipFill>
        <p:spPr>
          <a:xfrm>
            <a:off x="4069025" y="3755100"/>
            <a:ext cx="362550" cy="362550"/>
          </a:xfrm>
          <a:prstGeom prst="rect">
            <a:avLst/>
          </a:prstGeom>
          <a:noFill/>
          <a:ln>
            <a:noFill/>
          </a:ln>
        </p:spPr>
      </p:pic>
      <p:pic>
        <p:nvPicPr>
          <p:cNvPr id="94" name="Google Shape;94;p17"/>
          <p:cNvPicPr preferRelativeResize="0"/>
          <p:nvPr/>
        </p:nvPicPr>
        <p:blipFill>
          <a:blip r:embed="rId12">
            <a:alphaModFix/>
          </a:blip>
          <a:stretch>
            <a:fillRect/>
          </a:stretch>
        </p:blipFill>
        <p:spPr>
          <a:xfrm>
            <a:off x="4613100" y="4665625"/>
            <a:ext cx="362550" cy="362550"/>
          </a:xfrm>
          <a:prstGeom prst="rect">
            <a:avLst/>
          </a:prstGeom>
          <a:noFill/>
          <a:ln>
            <a:noFill/>
          </a:ln>
        </p:spPr>
      </p:pic>
      <p:cxnSp>
        <p:nvCxnSpPr>
          <p:cNvPr id="95" name="Google Shape;95;p17"/>
          <p:cNvCxnSpPr>
            <a:endCxn id="90" idx="3"/>
          </p:cNvCxnSpPr>
          <p:nvPr/>
        </p:nvCxnSpPr>
        <p:spPr>
          <a:xfrm flipH="1">
            <a:off x="5883850" y="1169624"/>
            <a:ext cx="1108800" cy="3122700"/>
          </a:xfrm>
          <a:prstGeom prst="straightConnector1">
            <a:avLst/>
          </a:prstGeom>
          <a:noFill/>
          <a:ln cap="flat" cmpd="sng" w="38100">
            <a:solidFill>
              <a:srgbClr val="9900FF"/>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8"/>
          <p:cNvPicPr preferRelativeResize="0"/>
          <p:nvPr/>
        </p:nvPicPr>
        <p:blipFill>
          <a:blip r:embed="rId3">
            <a:alphaModFix/>
          </a:blip>
          <a:stretch>
            <a:fillRect/>
          </a:stretch>
        </p:blipFill>
        <p:spPr>
          <a:xfrm flipH="1">
            <a:off x="6715625" y="0"/>
            <a:ext cx="2428373" cy="3246275"/>
          </a:xfrm>
          <a:prstGeom prst="rect">
            <a:avLst/>
          </a:prstGeom>
          <a:noFill/>
          <a:ln>
            <a:noFill/>
          </a:ln>
        </p:spPr>
      </p:pic>
      <p:pic>
        <p:nvPicPr>
          <p:cNvPr id="101" name="Google Shape;101;p18"/>
          <p:cNvPicPr preferRelativeResize="0"/>
          <p:nvPr/>
        </p:nvPicPr>
        <p:blipFill rotWithShape="1">
          <a:blip r:embed="rId4">
            <a:alphaModFix/>
          </a:blip>
          <a:srcRect b="37536" l="36454" r="18513" t="26529"/>
          <a:stretch/>
        </p:blipFill>
        <p:spPr>
          <a:xfrm>
            <a:off x="5672700" y="134821"/>
            <a:ext cx="1118700" cy="1193100"/>
          </a:xfrm>
          <a:prstGeom prst="ellipse">
            <a:avLst/>
          </a:prstGeom>
          <a:noFill/>
          <a:ln>
            <a:noFill/>
          </a:ln>
          <a:effectLst>
            <a:outerShdw blurRad="57150" rotWithShape="0" algn="bl" dir="5400000" dist="19050">
              <a:srgbClr val="000000">
                <a:alpha val="50000"/>
              </a:srgbClr>
            </a:outerShdw>
          </a:effectLst>
        </p:spPr>
      </p:pic>
      <p:pic>
        <p:nvPicPr>
          <p:cNvPr id="102" name="Google Shape;102;p18"/>
          <p:cNvPicPr preferRelativeResize="0"/>
          <p:nvPr/>
        </p:nvPicPr>
        <p:blipFill rotWithShape="1">
          <a:blip r:embed="rId5">
            <a:alphaModFix/>
          </a:blip>
          <a:srcRect b="0" l="21491" r="9538" t="0"/>
          <a:stretch/>
        </p:blipFill>
        <p:spPr>
          <a:xfrm rot="-5400000">
            <a:off x="6790150" y="2571250"/>
            <a:ext cx="1602250" cy="3105449"/>
          </a:xfrm>
          <a:prstGeom prst="rect">
            <a:avLst/>
          </a:prstGeom>
          <a:noFill/>
          <a:ln>
            <a:noFill/>
          </a:ln>
        </p:spPr>
      </p:pic>
      <p:sp>
        <p:nvSpPr>
          <p:cNvPr id="103" name="Google Shape;10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Batería solar</a:t>
            </a:r>
            <a:endParaRPr/>
          </a:p>
        </p:txBody>
      </p:sp>
      <p:sp>
        <p:nvSpPr>
          <p:cNvPr id="104" name="Google Shape;104;p18"/>
          <p:cNvSpPr txBox="1"/>
          <p:nvPr>
            <p:ph idx="1" type="body"/>
          </p:nvPr>
        </p:nvSpPr>
        <p:spPr>
          <a:xfrm>
            <a:off x="311700" y="1017725"/>
            <a:ext cx="4260300" cy="3676500"/>
          </a:xfrm>
          <a:prstGeom prst="rect">
            <a:avLst/>
          </a:prstGeom>
        </p:spPr>
        <p:txBody>
          <a:bodyPr anchorCtr="0" anchor="t" bIns="91425" lIns="91425" spcFirstLastPara="1" rIns="91425" wrap="square" tIns="91425">
            <a:normAutofit lnSpcReduction="20000"/>
          </a:bodyPr>
          <a:lstStyle/>
          <a:p>
            <a:pPr indent="-342900" lvl="0" marL="457200" rtl="0" algn="l">
              <a:lnSpc>
                <a:spcPct val="150000"/>
              </a:lnSpc>
              <a:spcBef>
                <a:spcPts val="0"/>
              </a:spcBef>
              <a:spcAft>
                <a:spcPts val="0"/>
              </a:spcAft>
              <a:buSzPts val="1800"/>
              <a:buAutoNum type="arabicPeriod"/>
            </a:pPr>
            <a:r>
              <a:rPr lang="en"/>
              <a:t>Panel solar</a:t>
            </a:r>
            <a:endParaRPr/>
          </a:p>
          <a:p>
            <a:pPr indent="-342900" lvl="0" marL="457200" rtl="0" algn="l">
              <a:lnSpc>
                <a:spcPct val="150000"/>
              </a:lnSpc>
              <a:spcBef>
                <a:spcPts val="0"/>
              </a:spcBef>
              <a:spcAft>
                <a:spcPts val="0"/>
              </a:spcAft>
              <a:buSzPts val="1800"/>
              <a:buAutoNum type="arabicPeriod"/>
            </a:pPr>
            <a:r>
              <a:rPr lang="en"/>
              <a:t>Sensor</a:t>
            </a:r>
            <a:endParaRPr/>
          </a:p>
          <a:p>
            <a:pPr indent="-342900" lvl="0" marL="457200" rtl="0" algn="l">
              <a:lnSpc>
                <a:spcPct val="150000"/>
              </a:lnSpc>
              <a:spcBef>
                <a:spcPts val="0"/>
              </a:spcBef>
              <a:spcAft>
                <a:spcPts val="0"/>
              </a:spcAft>
              <a:buSzPts val="1800"/>
              <a:buAutoNum type="arabicPeriod"/>
            </a:pPr>
            <a:r>
              <a:rPr lang="en"/>
              <a:t>Cable USB mini A</a:t>
            </a:r>
            <a:endParaRPr/>
          </a:p>
          <a:p>
            <a:pPr indent="-342900" lvl="0" marL="457200" rtl="0" algn="l">
              <a:lnSpc>
                <a:spcPct val="150000"/>
              </a:lnSpc>
              <a:spcBef>
                <a:spcPts val="0"/>
              </a:spcBef>
              <a:spcAft>
                <a:spcPts val="0"/>
              </a:spcAft>
              <a:buSzPts val="1800"/>
              <a:buAutoNum type="arabicPeriod"/>
            </a:pPr>
            <a:r>
              <a:rPr lang="en"/>
              <a:t>Puerto de entrada USB (para encender luces de la obra)</a:t>
            </a:r>
            <a:endParaRPr/>
          </a:p>
          <a:p>
            <a:pPr indent="-342900" lvl="0" marL="457200" rtl="0" algn="l">
              <a:lnSpc>
                <a:spcPct val="150000"/>
              </a:lnSpc>
              <a:spcBef>
                <a:spcPts val="0"/>
              </a:spcBef>
              <a:spcAft>
                <a:spcPts val="0"/>
              </a:spcAft>
              <a:buSzPts val="1800"/>
              <a:buAutoNum type="arabicPeriod"/>
            </a:pPr>
            <a:r>
              <a:rPr lang="en"/>
              <a:t>Puerto de entrada USB mini (para cargar la batería)</a:t>
            </a:r>
            <a:endParaRPr/>
          </a:p>
          <a:p>
            <a:pPr indent="-342900" lvl="0" marL="457200" rtl="0" algn="l">
              <a:lnSpc>
                <a:spcPct val="150000"/>
              </a:lnSpc>
              <a:spcBef>
                <a:spcPts val="0"/>
              </a:spcBef>
              <a:spcAft>
                <a:spcPts val="0"/>
              </a:spcAft>
              <a:buSzPts val="1800"/>
              <a:buAutoNum type="arabicPeriod"/>
            </a:pPr>
            <a:r>
              <a:rPr lang="en"/>
              <a:t>Puerto USB mini (conectar con cable USB para encender luces sensor)</a:t>
            </a:r>
            <a:endParaRPr/>
          </a:p>
        </p:txBody>
      </p:sp>
      <p:pic>
        <p:nvPicPr>
          <p:cNvPr id="105" name="Google Shape;105;p18"/>
          <p:cNvPicPr preferRelativeResize="0"/>
          <p:nvPr/>
        </p:nvPicPr>
        <p:blipFill>
          <a:blip r:embed="rId6">
            <a:alphaModFix/>
          </a:blip>
          <a:stretch>
            <a:fillRect/>
          </a:stretch>
        </p:blipFill>
        <p:spPr>
          <a:xfrm>
            <a:off x="7550725" y="1881275"/>
            <a:ext cx="362550" cy="362550"/>
          </a:xfrm>
          <a:prstGeom prst="rect">
            <a:avLst/>
          </a:prstGeom>
          <a:noFill/>
          <a:ln>
            <a:noFill/>
          </a:ln>
        </p:spPr>
      </p:pic>
      <p:pic>
        <p:nvPicPr>
          <p:cNvPr id="106" name="Google Shape;106;p18"/>
          <p:cNvPicPr preferRelativeResize="0"/>
          <p:nvPr/>
        </p:nvPicPr>
        <p:blipFill>
          <a:blip r:embed="rId7">
            <a:alphaModFix/>
          </a:blip>
          <a:stretch>
            <a:fillRect/>
          </a:stretch>
        </p:blipFill>
        <p:spPr>
          <a:xfrm>
            <a:off x="5672700" y="445025"/>
            <a:ext cx="362550" cy="362550"/>
          </a:xfrm>
          <a:prstGeom prst="rect">
            <a:avLst/>
          </a:prstGeom>
          <a:noFill/>
          <a:ln>
            <a:noFill/>
          </a:ln>
        </p:spPr>
      </p:pic>
      <p:pic>
        <p:nvPicPr>
          <p:cNvPr id="107" name="Google Shape;107;p18"/>
          <p:cNvPicPr preferRelativeResize="0"/>
          <p:nvPr/>
        </p:nvPicPr>
        <p:blipFill>
          <a:blip r:embed="rId8">
            <a:alphaModFix/>
          </a:blip>
          <a:stretch>
            <a:fillRect/>
          </a:stretch>
        </p:blipFill>
        <p:spPr>
          <a:xfrm>
            <a:off x="8639850" y="3968825"/>
            <a:ext cx="362550" cy="362550"/>
          </a:xfrm>
          <a:prstGeom prst="rect">
            <a:avLst/>
          </a:prstGeom>
          <a:noFill/>
          <a:ln>
            <a:noFill/>
          </a:ln>
        </p:spPr>
      </p:pic>
      <p:pic>
        <p:nvPicPr>
          <p:cNvPr id="108" name="Google Shape;108;p18"/>
          <p:cNvPicPr preferRelativeResize="0"/>
          <p:nvPr/>
        </p:nvPicPr>
        <p:blipFill>
          <a:blip r:embed="rId9">
            <a:alphaModFix/>
          </a:blip>
          <a:stretch>
            <a:fillRect/>
          </a:stretch>
        </p:blipFill>
        <p:spPr>
          <a:xfrm>
            <a:off x="5907675" y="4153025"/>
            <a:ext cx="362550" cy="362550"/>
          </a:xfrm>
          <a:prstGeom prst="rect">
            <a:avLst/>
          </a:prstGeom>
          <a:noFill/>
          <a:ln>
            <a:noFill/>
          </a:ln>
        </p:spPr>
      </p:pic>
      <p:pic>
        <p:nvPicPr>
          <p:cNvPr id="109" name="Google Shape;109;p18"/>
          <p:cNvPicPr preferRelativeResize="0"/>
          <p:nvPr/>
        </p:nvPicPr>
        <p:blipFill rotWithShape="1">
          <a:blip r:embed="rId10">
            <a:alphaModFix/>
          </a:blip>
          <a:srcRect b="20666" l="15009" r="9146" t="18387"/>
          <a:stretch/>
        </p:blipFill>
        <p:spPr>
          <a:xfrm rot="-5400000">
            <a:off x="4135685" y="1873764"/>
            <a:ext cx="2736952" cy="1645276"/>
          </a:xfrm>
          <a:prstGeom prst="rect">
            <a:avLst/>
          </a:prstGeom>
          <a:noFill/>
          <a:ln>
            <a:noFill/>
          </a:ln>
        </p:spPr>
      </p:pic>
      <p:cxnSp>
        <p:nvCxnSpPr>
          <p:cNvPr id="110" name="Google Shape;110;p18"/>
          <p:cNvCxnSpPr/>
          <p:nvPr/>
        </p:nvCxnSpPr>
        <p:spPr>
          <a:xfrm>
            <a:off x="6635525" y="1159325"/>
            <a:ext cx="836700" cy="1520700"/>
          </a:xfrm>
          <a:prstGeom prst="straightConnector1">
            <a:avLst/>
          </a:prstGeom>
          <a:noFill/>
          <a:ln cap="flat" cmpd="sng" w="38100">
            <a:solidFill>
              <a:srgbClr val="9900FF"/>
            </a:solidFill>
            <a:prstDash val="solid"/>
            <a:round/>
            <a:headEnd len="med" w="med" type="none"/>
            <a:tailEnd len="med" w="med" type="oval"/>
          </a:ln>
        </p:spPr>
      </p:cxnSp>
      <p:cxnSp>
        <p:nvCxnSpPr>
          <p:cNvPr id="111" name="Google Shape;111;p18"/>
          <p:cNvCxnSpPr>
            <a:stCxn id="108" idx="3"/>
          </p:cNvCxnSpPr>
          <p:nvPr/>
        </p:nvCxnSpPr>
        <p:spPr>
          <a:xfrm flipH="1" rot="10800000">
            <a:off x="6270225" y="3965900"/>
            <a:ext cx="671400" cy="368400"/>
          </a:xfrm>
          <a:prstGeom prst="straightConnector1">
            <a:avLst/>
          </a:prstGeom>
          <a:noFill/>
          <a:ln cap="flat" cmpd="sng" w="38100">
            <a:solidFill>
              <a:srgbClr val="9900FF"/>
            </a:solidFill>
            <a:prstDash val="solid"/>
            <a:round/>
            <a:headEnd len="med" w="med" type="none"/>
            <a:tailEnd len="med" w="med" type="oval"/>
          </a:ln>
        </p:spPr>
      </p:cxnSp>
      <p:cxnSp>
        <p:nvCxnSpPr>
          <p:cNvPr id="112" name="Google Shape;112;p18"/>
          <p:cNvCxnSpPr/>
          <p:nvPr/>
        </p:nvCxnSpPr>
        <p:spPr>
          <a:xfrm>
            <a:off x="6298750" y="4329100"/>
            <a:ext cx="581700" cy="246900"/>
          </a:xfrm>
          <a:prstGeom prst="straightConnector1">
            <a:avLst/>
          </a:prstGeom>
          <a:noFill/>
          <a:ln cap="flat" cmpd="sng" w="38100">
            <a:solidFill>
              <a:srgbClr val="9900FF"/>
            </a:solidFill>
            <a:prstDash val="solid"/>
            <a:round/>
            <a:headEnd len="med" w="med" type="none"/>
            <a:tailEnd len="med" w="med" type="oval"/>
          </a:ln>
        </p:spPr>
      </p:cxnSp>
      <p:pic>
        <p:nvPicPr>
          <p:cNvPr id="113" name="Google Shape;113;p18"/>
          <p:cNvPicPr preferRelativeResize="0"/>
          <p:nvPr/>
        </p:nvPicPr>
        <p:blipFill>
          <a:blip r:embed="rId11">
            <a:alphaModFix/>
          </a:blip>
          <a:stretch>
            <a:fillRect/>
          </a:stretch>
        </p:blipFill>
        <p:spPr>
          <a:xfrm>
            <a:off x="7748538" y="4153025"/>
            <a:ext cx="362550" cy="362550"/>
          </a:xfrm>
          <a:prstGeom prst="rect">
            <a:avLst/>
          </a:prstGeom>
          <a:noFill/>
          <a:ln>
            <a:noFill/>
          </a:ln>
        </p:spPr>
      </p:pic>
      <p:cxnSp>
        <p:nvCxnSpPr>
          <p:cNvPr id="114" name="Google Shape;114;p18"/>
          <p:cNvCxnSpPr>
            <a:endCxn id="113" idx="1"/>
          </p:cNvCxnSpPr>
          <p:nvPr/>
        </p:nvCxnSpPr>
        <p:spPr>
          <a:xfrm>
            <a:off x="7054038" y="4290500"/>
            <a:ext cx="694500" cy="43800"/>
          </a:xfrm>
          <a:prstGeom prst="straightConnector1">
            <a:avLst/>
          </a:prstGeom>
          <a:noFill/>
          <a:ln cap="flat" cmpd="sng" w="38100">
            <a:solidFill>
              <a:srgbClr val="9900FF"/>
            </a:solidFill>
            <a:prstDash val="solid"/>
            <a:round/>
            <a:headEnd len="med" w="med" type="stealth"/>
            <a:tailEnd len="med" w="med" type="none"/>
          </a:ln>
        </p:spPr>
      </p:cxnSp>
      <p:pic>
        <p:nvPicPr>
          <p:cNvPr id="115" name="Google Shape;115;p18"/>
          <p:cNvPicPr preferRelativeResize="0"/>
          <p:nvPr/>
        </p:nvPicPr>
        <p:blipFill>
          <a:blip r:embed="rId12">
            <a:alphaModFix/>
          </a:blip>
          <a:stretch>
            <a:fillRect/>
          </a:stretch>
        </p:blipFill>
        <p:spPr>
          <a:xfrm>
            <a:off x="4865050" y="3942700"/>
            <a:ext cx="362550" cy="362550"/>
          </a:xfrm>
          <a:prstGeom prst="rect">
            <a:avLst/>
          </a:prstGeom>
          <a:noFill/>
          <a:ln>
            <a:noFill/>
          </a:ln>
        </p:spPr>
      </p:pic>
      <p:cxnSp>
        <p:nvCxnSpPr>
          <p:cNvPr id="116" name="Google Shape;116;p18"/>
          <p:cNvCxnSpPr/>
          <p:nvPr/>
        </p:nvCxnSpPr>
        <p:spPr>
          <a:xfrm flipH="1" rot="10800000">
            <a:off x="5043475" y="3639100"/>
            <a:ext cx="500100" cy="306300"/>
          </a:xfrm>
          <a:prstGeom prst="straightConnector1">
            <a:avLst/>
          </a:prstGeom>
          <a:noFill/>
          <a:ln cap="flat" cmpd="sng" w="38100">
            <a:solidFill>
              <a:srgbClr val="9900FF"/>
            </a:solidFill>
            <a:prstDash val="solid"/>
            <a:round/>
            <a:headEnd len="med" w="med" type="none"/>
            <a:tailEnd len="med" w="med" type="stealth"/>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311700" y="445025"/>
            <a:ext cx="4772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Instrucciones de instalación modo automático</a:t>
            </a:r>
            <a:endParaRPr/>
          </a:p>
        </p:txBody>
      </p:sp>
      <p:sp>
        <p:nvSpPr>
          <p:cNvPr id="122" name="Google Shape;122;p19"/>
          <p:cNvSpPr txBox="1"/>
          <p:nvPr>
            <p:ph idx="1" type="body"/>
          </p:nvPr>
        </p:nvSpPr>
        <p:spPr>
          <a:xfrm>
            <a:off x="311700" y="1312400"/>
            <a:ext cx="4170600" cy="36639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SzPct val="100000"/>
              <a:buAutoNum type="arabicPeriod"/>
            </a:pPr>
            <a:r>
              <a:rPr lang="en"/>
              <a:t>Instala la base en el lugar deseado de exposición. </a:t>
            </a:r>
            <a:endParaRPr/>
          </a:p>
          <a:p>
            <a:pPr indent="0" lvl="0" marL="457200" rtl="0" algn="l">
              <a:spcBef>
                <a:spcPts val="1200"/>
              </a:spcBef>
              <a:spcAft>
                <a:spcPts val="0"/>
              </a:spcAft>
              <a:buNone/>
            </a:pPr>
            <a:r>
              <a:t/>
            </a:r>
            <a:endParaRPr sz="500"/>
          </a:p>
          <a:p>
            <a:pPr indent="-334327" lvl="0" marL="457200" rtl="0" algn="l">
              <a:spcBef>
                <a:spcPts val="1200"/>
              </a:spcBef>
              <a:spcAft>
                <a:spcPts val="0"/>
              </a:spcAft>
              <a:buSzPct val="100000"/>
              <a:buAutoNum type="arabicPeriod"/>
            </a:pPr>
            <a:r>
              <a:rPr lang="en"/>
              <a:t>Con las manos, eleva la escultura de plástico hasta que sea visible el tubo acrílico desde la parte inferior de la escultura.</a:t>
            </a:r>
            <a:endParaRPr/>
          </a:p>
          <a:p>
            <a:pPr indent="0" lvl="0" marL="457200" rtl="0" algn="l">
              <a:spcBef>
                <a:spcPts val="1200"/>
              </a:spcBef>
              <a:spcAft>
                <a:spcPts val="0"/>
              </a:spcAft>
              <a:buNone/>
            </a:pPr>
            <a:r>
              <a:t/>
            </a:r>
            <a:endParaRPr sz="591"/>
          </a:p>
          <a:p>
            <a:pPr indent="-334327" lvl="0" marL="457200" rtl="0" algn="l">
              <a:spcBef>
                <a:spcPts val="1200"/>
              </a:spcBef>
              <a:spcAft>
                <a:spcPts val="0"/>
              </a:spcAft>
              <a:buSzPct val="100000"/>
              <a:buAutoNum type="arabicPeriod"/>
            </a:pPr>
            <a:r>
              <a:rPr lang="en"/>
              <a:t>Con firmeza, eleva el tubo acrílico hasta que este mismo sobresalga de la cabeza de la escultura de plástico al igual que se ve en la imagen.</a:t>
            </a:r>
            <a:endParaRPr/>
          </a:p>
        </p:txBody>
      </p:sp>
      <p:pic>
        <p:nvPicPr>
          <p:cNvPr id="123" name="Google Shape;123;p19"/>
          <p:cNvPicPr preferRelativeResize="0"/>
          <p:nvPr/>
        </p:nvPicPr>
        <p:blipFill>
          <a:blip r:embed="rId3">
            <a:alphaModFix/>
          </a:blip>
          <a:stretch>
            <a:fillRect/>
          </a:stretch>
        </p:blipFill>
        <p:spPr>
          <a:xfrm>
            <a:off x="5831600" y="405800"/>
            <a:ext cx="3312398" cy="4428052"/>
          </a:xfrm>
          <a:prstGeom prst="rect">
            <a:avLst/>
          </a:prstGeom>
          <a:noFill/>
          <a:ln>
            <a:noFill/>
          </a:ln>
        </p:spPr>
      </p:pic>
      <p:sp>
        <p:nvSpPr>
          <p:cNvPr id="124" name="Google Shape;124;p19"/>
          <p:cNvSpPr/>
          <p:nvPr/>
        </p:nvSpPr>
        <p:spPr>
          <a:xfrm>
            <a:off x="6448511" y="621930"/>
            <a:ext cx="2143500" cy="3997500"/>
          </a:xfrm>
          <a:prstGeom prst="rect">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5" name="Google Shape;125;p19"/>
          <p:cNvPicPr preferRelativeResize="0"/>
          <p:nvPr/>
        </p:nvPicPr>
        <p:blipFill rotWithShape="1">
          <a:blip r:embed="rId4">
            <a:alphaModFix/>
          </a:blip>
          <a:srcRect b="25267" l="0" r="0" t="34017"/>
          <a:stretch/>
        </p:blipFill>
        <p:spPr>
          <a:xfrm>
            <a:off x="4472450" y="885049"/>
            <a:ext cx="1769950" cy="1600676"/>
          </a:xfrm>
          <a:prstGeom prst="rect">
            <a:avLst/>
          </a:prstGeom>
          <a:noFill/>
          <a:ln cap="flat" cmpd="sng" w="28575">
            <a:solidFill>
              <a:srgbClr val="9900FF"/>
            </a:solidFill>
            <a:prstDash val="solid"/>
            <a:round/>
            <a:headEnd len="sm" w="sm" type="none"/>
            <a:tailEnd len="sm" w="sm" type="none"/>
          </a:ln>
          <a:effectLst>
            <a:outerShdw blurRad="57150" rotWithShape="0" algn="bl" dir="5400000" dist="28575">
              <a:srgbClr val="000000">
                <a:alpha val="50000"/>
              </a:srgbClr>
            </a:outerShdw>
          </a:effectLst>
        </p:spPr>
      </p:pic>
      <p:cxnSp>
        <p:nvCxnSpPr>
          <p:cNvPr id="126" name="Google Shape;126;p19"/>
          <p:cNvCxnSpPr>
            <a:stCxn id="124" idx="3"/>
          </p:cNvCxnSpPr>
          <p:nvPr/>
        </p:nvCxnSpPr>
        <p:spPr>
          <a:xfrm flipH="1" rot="10800000">
            <a:off x="8592011" y="1096380"/>
            <a:ext cx="272400" cy="1524300"/>
          </a:xfrm>
          <a:prstGeom prst="bentConnector2">
            <a:avLst/>
          </a:prstGeom>
          <a:noFill/>
          <a:ln cap="flat" cmpd="sng" w="76200">
            <a:solidFill>
              <a:srgbClr val="9900FF"/>
            </a:solidFill>
            <a:prstDash val="solid"/>
            <a:round/>
            <a:headEnd len="med" w="med" type="none"/>
            <a:tailEnd len="med" w="med" type="triangle"/>
          </a:ln>
        </p:spPr>
      </p:cxnSp>
      <p:sp>
        <p:nvSpPr>
          <p:cNvPr id="127" name="Google Shape;127;p19"/>
          <p:cNvSpPr/>
          <p:nvPr/>
        </p:nvSpPr>
        <p:spPr>
          <a:xfrm>
            <a:off x="5657925" y="1748875"/>
            <a:ext cx="979800" cy="653100"/>
          </a:xfrm>
          <a:prstGeom prst="wedgeRectCallout">
            <a:avLst>
              <a:gd fmla="val -69792" name="adj1"/>
              <a:gd fmla="val -21876"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Tubo de acrílico</a:t>
            </a:r>
            <a:endParaRPr/>
          </a:p>
        </p:txBody>
      </p:sp>
      <p:cxnSp>
        <p:nvCxnSpPr>
          <p:cNvPr id="128" name="Google Shape;128;p19"/>
          <p:cNvCxnSpPr>
            <a:stCxn id="129" idx="0"/>
          </p:cNvCxnSpPr>
          <p:nvPr/>
        </p:nvCxnSpPr>
        <p:spPr>
          <a:xfrm rot="-5400000">
            <a:off x="2356100" y="226400"/>
            <a:ext cx="275100" cy="3940800"/>
          </a:xfrm>
          <a:prstGeom prst="bentConnector2">
            <a:avLst/>
          </a:prstGeom>
          <a:noFill/>
          <a:ln cap="flat" cmpd="sng" w="28575">
            <a:solidFill>
              <a:srgbClr val="9900FF"/>
            </a:solidFill>
            <a:prstDash val="solid"/>
            <a:round/>
            <a:headEnd len="med" w="med" type="none"/>
            <a:tailEnd len="med" w="med" type="none"/>
          </a:ln>
        </p:spPr>
      </p:cxnSp>
      <p:pic>
        <p:nvPicPr>
          <p:cNvPr id="130" name="Google Shape;130;p19"/>
          <p:cNvPicPr preferRelativeResize="0"/>
          <p:nvPr/>
        </p:nvPicPr>
        <p:blipFill rotWithShape="1">
          <a:blip r:embed="rId5">
            <a:alphaModFix/>
          </a:blip>
          <a:srcRect b="59505" l="48839" r="14491" t="6165"/>
          <a:stretch/>
        </p:blipFill>
        <p:spPr>
          <a:xfrm>
            <a:off x="4755184" y="2884825"/>
            <a:ext cx="1420428" cy="1777597"/>
          </a:xfrm>
          <a:prstGeom prst="rect">
            <a:avLst/>
          </a:prstGeom>
          <a:noFill/>
          <a:ln cap="flat" cmpd="sng" w="28575">
            <a:solidFill>
              <a:srgbClr val="9900FF"/>
            </a:solidFill>
            <a:prstDash val="solid"/>
            <a:round/>
            <a:headEnd len="sm" w="sm" type="none"/>
            <a:tailEnd len="sm" w="sm" type="none"/>
          </a:ln>
          <a:effectLst>
            <a:outerShdw blurRad="57150" rotWithShape="0" algn="bl" dir="5400000" dist="19050">
              <a:srgbClr val="000000">
                <a:alpha val="50000"/>
              </a:srgbClr>
            </a:outerShdw>
          </a:effectLst>
        </p:spPr>
      </p:pic>
      <p:sp>
        <p:nvSpPr>
          <p:cNvPr id="129" name="Google Shape;129;p19"/>
          <p:cNvSpPr/>
          <p:nvPr/>
        </p:nvSpPr>
        <p:spPr>
          <a:xfrm>
            <a:off x="387050" y="2334350"/>
            <a:ext cx="272400" cy="272400"/>
          </a:xfrm>
          <a:prstGeom prst="ellipse">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9"/>
          <p:cNvSpPr/>
          <p:nvPr/>
        </p:nvSpPr>
        <p:spPr>
          <a:xfrm>
            <a:off x="387050" y="3779350"/>
            <a:ext cx="272400" cy="272400"/>
          </a:xfrm>
          <a:prstGeom prst="ellipse">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 name="Google Shape;132;p19"/>
          <p:cNvCxnSpPr>
            <a:stCxn id="131" idx="0"/>
          </p:cNvCxnSpPr>
          <p:nvPr/>
        </p:nvCxnSpPr>
        <p:spPr>
          <a:xfrm rot="-5400000">
            <a:off x="2493650" y="1508050"/>
            <a:ext cx="300900" cy="4241700"/>
          </a:xfrm>
          <a:prstGeom prst="bentConnector2">
            <a:avLst/>
          </a:prstGeom>
          <a:noFill/>
          <a:ln cap="flat" cmpd="sng" w="28575">
            <a:solidFill>
              <a:srgbClr val="9900FF"/>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311700" y="445025"/>
            <a:ext cx="5354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Instrucciones de instalación modo automático</a:t>
            </a:r>
            <a:endParaRPr/>
          </a:p>
        </p:txBody>
      </p:sp>
      <p:sp>
        <p:nvSpPr>
          <p:cNvPr id="138" name="Google Shape;138;p20"/>
          <p:cNvSpPr txBox="1"/>
          <p:nvPr>
            <p:ph idx="1" type="body"/>
          </p:nvPr>
        </p:nvSpPr>
        <p:spPr>
          <a:xfrm>
            <a:off x="311700" y="1404250"/>
            <a:ext cx="4763100" cy="35721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00"/>
          </a:p>
          <a:p>
            <a:pPr indent="-330200" lvl="0" marL="457200" rtl="0" algn="l">
              <a:spcBef>
                <a:spcPts val="1200"/>
              </a:spcBef>
              <a:spcAft>
                <a:spcPts val="0"/>
              </a:spcAft>
              <a:buSzPts val="1600"/>
              <a:buAutoNum type="arabicPeriod"/>
            </a:pPr>
            <a:r>
              <a:rPr lang="en" sz="1600"/>
              <a:t>Una vez </a:t>
            </a:r>
            <a:r>
              <a:rPr lang="en" sz="1600"/>
              <a:t>visibles</a:t>
            </a:r>
            <a:r>
              <a:rPr lang="en" sz="1600"/>
              <a:t> las luces LED, presionar los botones para encenderlos. Presionar más de una vez los botones hará que cambie la velocidad de pestañeo de las luces LED.</a:t>
            </a:r>
            <a:endParaRPr sz="1600"/>
          </a:p>
          <a:p>
            <a:pPr indent="0" lvl="0" marL="457200" rtl="0" algn="l">
              <a:lnSpc>
                <a:spcPct val="100000"/>
              </a:lnSpc>
              <a:spcBef>
                <a:spcPts val="1200"/>
              </a:spcBef>
              <a:spcAft>
                <a:spcPts val="0"/>
              </a:spcAft>
              <a:buNone/>
            </a:pPr>
            <a:r>
              <a:t/>
            </a:r>
            <a:endParaRPr sz="100"/>
          </a:p>
          <a:p>
            <a:pPr indent="-330200" lvl="0" marL="457200" rtl="0" algn="l">
              <a:spcBef>
                <a:spcPts val="1200"/>
              </a:spcBef>
              <a:spcAft>
                <a:spcPts val="0"/>
              </a:spcAft>
              <a:buSzPts val="1600"/>
              <a:buAutoNum type="arabicPeriod"/>
            </a:pPr>
            <a:r>
              <a:rPr lang="en" sz="1600"/>
              <a:t>Una vez encendidos, puedes regresar el tubo de acrílico a su posición original empujándolo </a:t>
            </a:r>
            <a:r>
              <a:rPr lang="en" sz="1600"/>
              <a:t>dentro</a:t>
            </a:r>
            <a:r>
              <a:rPr lang="en" sz="1600"/>
              <a:t> de la base de madera.</a:t>
            </a:r>
            <a:endParaRPr sz="1600"/>
          </a:p>
        </p:txBody>
      </p:sp>
      <p:pic>
        <p:nvPicPr>
          <p:cNvPr id="139" name="Google Shape;139;p20"/>
          <p:cNvPicPr preferRelativeResize="0"/>
          <p:nvPr/>
        </p:nvPicPr>
        <p:blipFill rotWithShape="1">
          <a:blip r:embed="rId3">
            <a:alphaModFix/>
          </a:blip>
          <a:srcRect b="7119" l="12877" r="14490" t="6165"/>
          <a:stretch/>
        </p:blipFill>
        <p:spPr>
          <a:xfrm>
            <a:off x="5921150" y="0"/>
            <a:ext cx="3222849" cy="5143501"/>
          </a:xfrm>
          <a:prstGeom prst="rect">
            <a:avLst/>
          </a:prstGeom>
          <a:noFill/>
          <a:ln>
            <a:noFill/>
          </a:ln>
        </p:spPr>
      </p:pic>
      <p:pic>
        <p:nvPicPr>
          <p:cNvPr id="140" name="Google Shape;140;p20"/>
          <p:cNvPicPr preferRelativeResize="0"/>
          <p:nvPr/>
        </p:nvPicPr>
        <p:blipFill rotWithShape="1">
          <a:blip r:embed="rId4">
            <a:alphaModFix/>
          </a:blip>
          <a:srcRect b="22288" l="16387" r="12270" t="36836"/>
          <a:stretch/>
        </p:blipFill>
        <p:spPr>
          <a:xfrm>
            <a:off x="5074800" y="3483549"/>
            <a:ext cx="1949100" cy="1492800"/>
          </a:xfrm>
          <a:prstGeom prst="roundRect">
            <a:avLst>
              <a:gd fmla="val 50000" name="adj"/>
            </a:avLst>
          </a:prstGeom>
          <a:noFill/>
          <a:ln>
            <a:noFill/>
          </a:ln>
        </p:spPr>
      </p:pic>
      <p:sp>
        <p:nvSpPr>
          <p:cNvPr id="141" name="Google Shape;141;p20"/>
          <p:cNvSpPr/>
          <p:nvPr/>
        </p:nvSpPr>
        <p:spPr>
          <a:xfrm>
            <a:off x="6853350" y="496675"/>
            <a:ext cx="877800" cy="572700"/>
          </a:xfrm>
          <a:prstGeom prst="wedgeRectCallout">
            <a:avLst>
              <a:gd fmla="val 89112" name="adj1"/>
              <a:gd fmla="val -8754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6853350" y="496675"/>
            <a:ext cx="877800" cy="572700"/>
          </a:xfrm>
          <a:prstGeom prst="wedgeRectCallout">
            <a:avLst>
              <a:gd fmla="val 67023" name="adj1"/>
              <a:gd fmla="val 9422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Luces LED</a:t>
            </a:r>
            <a:endParaRPr/>
          </a:p>
        </p:txBody>
      </p:sp>
      <p:sp>
        <p:nvSpPr>
          <p:cNvPr id="143" name="Google Shape;143;p20"/>
          <p:cNvSpPr/>
          <p:nvPr/>
        </p:nvSpPr>
        <p:spPr>
          <a:xfrm>
            <a:off x="6460700" y="3378075"/>
            <a:ext cx="877800" cy="572700"/>
          </a:xfrm>
          <a:prstGeom prst="wedgeRectCallout">
            <a:avLst>
              <a:gd fmla="val -60646" name="adj1"/>
              <a:gd fmla="val 9184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Botón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311700" y="445025"/>
            <a:ext cx="4640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Instrucciones de instalación modo interactivo</a:t>
            </a:r>
            <a:endParaRPr/>
          </a:p>
        </p:txBody>
      </p:sp>
      <p:sp>
        <p:nvSpPr>
          <p:cNvPr id="149" name="Google Shape;149;p21"/>
          <p:cNvSpPr txBox="1"/>
          <p:nvPr>
            <p:ph idx="1" type="body"/>
          </p:nvPr>
        </p:nvSpPr>
        <p:spPr>
          <a:xfrm>
            <a:off x="311700" y="1420450"/>
            <a:ext cx="4435800" cy="3555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Para encender el sensor de pulso, debes abrir la batería solar y conectar la batería al sensor mediante un cable USB (ver gráfico). </a:t>
            </a:r>
            <a:endParaRPr/>
          </a:p>
        </p:txBody>
      </p:sp>
      <p:pic>
        <p:nvPicPr>
          <p:cNvPr id="150" name="Google Shape;150;p21"/>
          <p:cNvPicPr preferRelativeResize="0"/>
          <p:nvPr/>
        </p:nvPicPr>
        <p:blipFill rotWithShape="1">
          <a:blip r:embed="rId3">
            <a:alphaModFix/>
          </a:blip>
          <a:srcRect b="30541" l="0" r="0" t="18851"/>
          <a:stretch/>
        </p:blipFill>
        <p:spPr>
          <a:xfrm>
            <a:off x="5296400" y="135900"/>
            <a:ext cx="3847599" cy="2603100"/>
          </a:xfrm>
          <a:prstGeom prst="rect">
            <a:avLst/>
          </a:prstGeom>
          <a:noFill/>
          <a:ln>
            <a:noFill/>
          </a:ln>
        </p:spPr>
      </p:pic>
      <p:pic>
        <p:nvPicPr>
          <p:cNvPr id="151" name="Google Shape;151;p21"/>
          <p:cNvPicPr preferRelativeResize="0"/>
          <p:nvPr/>
        </p:nvPicPr>
        <p:blipFill rotWithShape="1">
          <a:blip r:embed="rId4">
            <a:alphaModFix/>
          </a:blip>
          <a:srcRect b="20449" l="18186" r="12000" t="23951"/>
          <a:stretch/>
        </p:blipFill>
        <p:spPr>
          <a:xfrm>
            <a:off x="5296400" y="2851322"/>
            <a:ext cx="3847598" cy="2292178"/>
          </a:xfrm>
          <a:prstGeom prst="rect">
            <a:avLst/>
          </a:prstGeom>
          <a:noFill/>
          <a:ln cap="flat" cmpd="sng" w="19050">
            <a:solidFill>
              <a:schemeClr val="dk1"/>
            </a:solidFill>
            <a:prstDash val="solid"/>
            <a:round/>
            <a:headEnd len="sm" w="sm" type="none"/>
            <a:tailEnd len="sm" w="sm" type="none"/>
          </a:ln>
        </p:spPr>
      </p:pic>
      <p:sp>
        <p:nvSpPr>
          <p:cNvPr id="152" name="Google Shape;152;p21"/>
          <p:cNvSpPr/>
          <p:nvPr/>
        </p:nvSpPr>
        <p:spPr>
          <a:xfrm>
            <a:off x="5553750" y="3737200"/>
            <a:ext cx="571500" cy="572700"/>
          </a:xfrm>
          <a:prstGeom prst="rect">
            <a:avLst/>
          </a:prstGeom>
          <a:noFill/>
          <a:ln cap="flat" cmpd="sng" w="762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5870125" y="920525"/>
            <a:ext cx="1102200" cy="959400"/>
          </a:xfrm>
          <a:prstGeom prst="rect">
            <a:avLst/>
          </a:prstGeom>
          <a:noFill/>
          <a:ln cap="flat" cmpd="sng" w="762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 name="Google Shape;154;p21"/>
          <p:cNvCxnSpPr>
            <a:endCxn id="152" idx="1"/>
          </p:cNvCxnSpPr>
          <p:nvPr/>
        </p:nvCxnSpPr>
        <p:spPr>
          <a:xfrm rot="5400000">
            <a:off x="4430850" y="2543350"/>
            <a:ext cx="2603100" cy="357300"/>
          </a:xfrm>
          <a:prstGeom prst="curvedConnector4">
            <a:avLst>
              <a:gd fmla="val 16471" name="adj1"/>
              <a:gd fmla="val 308501" name="adj2"/>
            </a:avLst>
          </a:prstGeom>
          <a:noFill/>
          <a:ln cap="flat" cmpd="sng" w="76200">
            <a:solidFill>
              <a:srgbClr val="9900FF"/>
            </a:solidFill>
            <a:prstDash val="solid"/>
            <a:round/>
            <a:headEnd len="med" w="med" type="none"/>
            <a:tailEnd len="med" w="med" type="stealth"/>
          </a:ln>
        </p:spPr>
      </p:cxnSp>
      <p:sp>
        <p:nvSpPr>
          <p:cNvPr id="155" name="Google Shape;155;p21"/>
          <p:cNvSpPr/>
          <p:nvPr/>
        </p:nvSpPr>
        <p:spPr>
          <a:xfrm>
            <a:off x="7237625" y="404825"/>
            <a:ext cx="979800" cy="653100"/>
          </a:xfrm>
          <a:prstGeom prst="wedgeRectCallout">
            <a:avLst>
              <a:gd fmla="val -35415" name="adj1"/>
              <a:gd fmla="val 8584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Puerto de carga de la batería</a:t>
            </a:r>
            <a:endParaRPr/>
          </a:p>
        </p:txBody>
      </p:sp>
      <p:pic>
        <p:nvPicPr>
          <p:cNvPr id="156" name="Google Shape;156;p21"/>
          <p:cNvPicPr preferRelativeResize="0"/>
          <p:nvPr/>
        </p:nvPicPr>
        <p:blipFill rotWithShape="1">
          <a:blip r:embed="rId5">
            <a:alphaModFix/>
          </a:blip>
          <a:srcRect b="0" l="16642" r="15176" t="30463"/>
          <a:stretch/>
        </p:blipFill>
        <p:spPr>
          <a:xfrm>
            <a:off x="311700" y="2914488"/>
            <a:ext cx="1588531" cy="2165852"/>
          </a:xfrm>
          <a:prstGeom prst="rect">
            <a:avLst/>
          </a:prstGeom>
          <a:noFill/>
          <a:ln>
            <a:noFill/>
          </a:ln>
        </p:spPr>
      </p:pic>
      <p:sp>
        <p:nvSpPr>
          <p:cNvPr id="157" name="Google Shape;157;p21"/>
          <p:cNvSpPr/>
          <p:nvPr/>
        </p:nvSpPr>
        <p:spPr>
          <a:xfrm>
            <a:off x="1849200" y="3573925"/>
            <a:ext cx="979800" cy="653100"/>
          </a:xfrm>
          <a:prstGeom prst="wedgeRectCallout">
            <a:avLst>
              <a:gd fmla="val -88538" name="adj1"/>
              <a:gd fmla="val 6879"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Batería solar</a:t>
            </a:r>
            <a:endParaRPr/>
          </a:p>
        </p:txBody>
      </p:sp>
      <p:sp>
        <p:nvSpPr>
          <p:cNvPr id="158" name="Google Shape;158;p21"/>
          <p:cNvSpPr/>
          <p:nvPr/>
        </p:nvSpPr>
        <p:spPr>
          <a:xfrm>
            <a:off x="8164200" y="2473800"/>
            <a:ext cx="979800" cy="265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Batería</a:t>
            </a:r>
            <a:endParaRPr/>
          </a:p>
        </p:txBody>
      </p:sp>
      <p:sp>
        <p:nvSpPr>
          <p:cNvPr id="159" name="Google Shape;159;p21"/>
          <p:cNvSpPr/>
          <p:nvPr/>
        </p:nvSpPr>
        <p:spPr>
          <a:xfrm>
            <a:off x="7349900" y="4878300"/>
            <a:ext cx="1794000" cy="265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Chip del sensor</a:t>
            </a:r>
            <a:endParaRPr/>
          </a:p>
        </p:txBody>
      </p:sp>
      <p:sp>
        <p:nvSpPr>
          <p:cNvPr id="160" name="Google Shape;160;p21"/>
          <p:cNvSpPr/>
          <p:nvPr/>
        </p:nvSpPr>
        <p:spPr>
          <a:xfrm>
            <a:off x="311700" y="4815150"/>
            <a:ext cx="1313100" cy="265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Carcasa</a:t>
            </a:r>
            <a:endParaRPr/>
          </a:p>
        </p:txBody>
      </p:sp>
      <p:sp>
        <p:nvSpPr>
          <p:cNvPr id="161" name="Google Shape;161;p21"/>
          <p:cNvSpPr txBox="1"/>
          <p:nvPr>
            <p:ph idx="1" type="body"/>
          </p:nvPr>
        </p:nvSpPr>
        <p:spPr>
          <a:xfrm>
            <a:off x="1972613" y="4507650"/>
            <a:ext cx="3251400" cy="572700"/>
          </a:xfrm>
          <a:prstGeom prst="rect">
            <a:avLst/>
          </a:prstGeom>
          <a:solidFill>
            <a:schemeClr val="accent4"/>
          </a:solidFill>
        </p:spPr>
        <p:txBody>
          <a:bodyPr anchorCtr="0" anchor="t" bIns="91425" lIns="91425" spcFirstLastPara="1" rIns="91425" wrap="square" tIns="91425">
            <a:normAutofit fontScale="70000" lnSpcReduction="20000"/>
          </a:bodyPr>
          <a:lstStyle/>
          <a:p>
            <a:pPr indent="0" lvl="0" marL="0" rtl="0" algn="l">
              <a:spcBef>
                <a:spcPts val="0"/>
              </a:spcBef>
              <a:spcAft>
                <a:spcPts val="1200"/>
              </a:spcAft>
              <a:buNone/>
            </a:pPr>
            <a:r>
              <a:rPr lang="en">
                <a:solidFill>
                  <a:schemeClr val="lt1"/>
                </a:solidFill>
              </a:rPr>
              <a:t>Atención: Asegúrate de cargar la batería antes de exhibir la obra</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